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1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6"/>
  </p:handoutMasterIdLst>
  <p:sldIdLst>
    <p:sldId id="256" r:id="rId2"/>
    <p:sldId id="310" r:id="rId3"/>
    <p:sldId id="260" r:id="rId4"/>
    <p:sldId id="280" r:id="rId5"/>
    <p:sldId id="279" r:id="rId6"/>
    <p:sldId id="290" r:id="rId7"/>
    <p:sldId id="291" r:id="rId8"/>
    <p:sldId id="292" r:id="rId9"/>
    <p:sldId id="293" r:id="rId10"/>
    <p:sldId id="297" r:id="rId11"/>
    <p:sldId id="299" r:id="rId12"/>
    <p:sldId id="300" r:id="rId13"/>
    <p:sldId id="301" r:id="rId14"/>
    <p:sldId id="304" r:id="rId15"/>
    <p:sldId id="305" r:id="rId16"/>
    <p:sldId id="306" r:id="rId17"/>
    <p:sldId id="302" r:id="rId18"/>
    <p:sldId id="309" r:id="rId19"/>
    <p:sldId id="307" r:id="rId20"/>
    <p:sldId id="323" r:id="rId21"/>
    <p:sldId id="308" r:id="rId22"/>
    <p:sldId id="311" r:id="rId23"/>
    <p:sldId id="312" r:id="rId24"/>
    <p:sldId id="313" r:id="rId25"/>
    <p:sldId id="322" r:id="rId26"/>
    <p:sldId id="314" r:id="rId27"/>
    <p:sldId id="315" r:id="rId28"/>
    <p:sldId id="316" r:id="rId29"/>
    <p:sldId id="303" r:id="rId30"/>
    <p:sldId id="317" r:id="rId31"/>
    <p:sldId id="318" r:id="rId32"/>
    <p:sldId id="319" r:id="rId33"/>
    <p:sldId id="320" r:id="rId34"/>
    <p:sldId id="321" r:id="rId35"/>
    <p:sldId id="324" r:id="rId36"/>
    <p:sldId id="325" r:id="rId37"/>
    <p:sldId id="326" r:id="rId38"/>
    <p:sldId id="327" r:id="rId39"/>
    <p:sldId id="328" r:id="rId40"/>
    <p:sldId id="329" r:id="rId41"/>
    <p:sldId id="275" r:id="rId42"/>
    <p:sldId id="276" r:id="rId43"/>
    <p:sldId id="277" r:id="rId44"/>
    <p:sldId id="278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351413"/>
    <a:srgbClr val="1C0A0A"/>
    <a:srgbClr val="C9C9C9"/>
    <a:srgbClr val="D3D3D3"/>
    <a:srgbClr val="BABABA"/>
    <a:srgbClr val="FBFBFB"/>
    <a:srgbClr val="F7F7F7"/>
    <a:srgbClr val="1919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1" autoAdjust="0"/>
    <p:restoredTop sz="94622" autoAdjust="0"/>
  </p:normalViewPr>
  <p:slideViewPr>
    <p:cSldViewPr showGuides="1"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8B7AD-35B3-44A1-9D58-549C39675E54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90C5-28C8-4A36-AC62-1AB3980C6B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50000">
              <a:schemeClr val="bg1">
                <a:lumMod val="85000"/>
              </a:schemeClr>
            </a:gs>
            <a:gs pos="100000">
              <a:srgbClr val="FBFBFB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8D01-DC52-4B6B-9000-E4FA4810DA05}" type="datetimeFigureOut">
              <a:rPr lang="en-US" smtClean="0"/>
              <a:pPr/>
              <a:t>5/15/2011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8D91A-404A-4F5C-A965-955FCD7DA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lickr.com/photos/artbystevejohnson/4767558051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lancedRocks-MinimalistPhotograph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343400" y="0"/>
            <a:ext cx="13716000" cy="830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838200"/>
            <a:ext cx="7315200" cy="1470025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dobe Caslon Pro" pitchFamily="18" charset="0"/>
              </a:rPr>
              <a:t>Finding the Perfect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Caslon Pro" pitchFamily="18" charset="0"/>
              </a:rPr>
              <a:t/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Caslon Pro" pitchFamily="18" charset="0"/>
              </a:rPr>
            </a:br>
            <a:r>
              <a:rPr lang="en-US" sz="9800" dirty="0" smtClean="0">
                <a:latin typeface="Adobe Caslon Pro" pitchFamily="18" charset="0"/>
              </a:rPr>
              <a:t>Balance</a:t>
            </a:r>
            <a:endParaRPr lang="en-US" sz="9800" dirty="0">
              <a:latin typeface="Adobe Caslon Pro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76600"/>
            <a:ext cx="7315200" cy="2209800"/>
          </a:xfrm>
        </p:spPr>
        <p:txBody>
          <a:bodyPr>
            <a:normAutofit/>
          </a:bodyPr>
          <a:lstStyle/>
          <a:p>
            <a:pPr algn="r">
              <a:lnSpc>
                <a:spcPct val="6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What kind of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 pitchFamily="18" charset="0"/>
            </a:endParaRPr>
          </a:p>
          <a:p>
            <a:pPr algn="r">
              <a:lnSpc>
                <a:spcPct val="6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facilitation </a:t>
            </a:r>
            <a:endParaRPr lang="en-US" dirty="0" smtClean="0">
              <a:solidFill>
                <a:schemeClr val="tx1">
                  <a:lumMod val="85000"/>
                  <a:lumOff val="15000"/>
                </a:schemeClr>
              </a:solidFill>
              <a:latin typeface="Adobe Caslon Pro" pitchFamily="18" charset="0"/>
            </a:endParaRPr>
          </a:p>
          <a:p>
            <a:pPr algn="r">
              <a:lnSpc>
                <a:spcPct val="6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dobe Caslon Pro" pitchFamily="18" charset="0"/>
              </a:rPr>
              <a:t>is </a:t>
            </a:r>
            <a:r>
              <a:rPr lang="en-US" dirty="0" smtClean="0">
                <a:solidFill>
                  <a:srgbClr val="191919"/>
                </a:solidFill>
                <a:latin typeface="Adobe Caslon Pro" pitchFamily="18" charset="0"/>
              </a:rPr>
              <a:t>best</a:t>
            </a:r>
          </a:p>
          <a:p>
            <a:pPr algn="r">
              <a:lnSpc>
                <a:spcPct val="60000"/>
              </a:lnSpc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dobe Caslon Pro" pitchFamily="18" charset="0"/>
              </a:rPr>
              <a:t>for learning?</a:t>
            </a:r>
          </a:p>
          <a:p>
            <a:pPr algn="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54422" y="5105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latin typeface="Adobe Caslon Pro" pitchFamily="18" charset="0"/>
              </a:rPr>
              <a:t>Hollis Easter</a:t>
            </a:r>
            <a:endParaRPr lang="en-US" sz="24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1564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Finding the bones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040063"/>
            <a:ext cx="7239000" cy="1143000"/>
          </a:xfrm>
        </p:spPr>
        <p:txBody>
          <a:bodyPr>
            <a:normAutofit fontScale="90000"/>
          </a:bodyPr>
          <a:lstStyle/>
          <a:p>
            <a:pPr algn="r">
              <a:lnSpc>
                <a:spcPct val="70000"/>
              </a:lnSpc>
            </a:pP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what is essential?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0480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what’s on</a:t>
            </a:r>
            <a:r>
              <a:rPr kumimoji="0" lang="en-US" sz="45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 your index card?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The road map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training isn’t linear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 </a:t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where am I? two dimensions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the bones are waypoints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It’s about them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not about us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we can’t learn for</a:t>
            </a:r>
            <a:r>
              <a:rPr kumimoji="0" lang="en-US" sz="45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 them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servant leadership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Knowledge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What’s the diff?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which curricula do you teach? 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how are they different?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Stay current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know more than you say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check </a:t>
            </a:r>
            <a:r>
              <a:rPr lang="en-US" sz="45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suicidology</a:t>
            </a: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 resources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learn about the community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200" dirty="0" smtClean="0">
                <a:latin typeface="Adobe Caslon Pro" pitchFamily="18" charset="0"/>
              </a:rPr>
              <a:t>Remember survivors</a:t>
            </a:r>
            <a:endParaRPr lang="en-US" sz="82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they’re always present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be respectful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avoid bad gestures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Skills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>
                <a:latin typeface="Adobe Caslon Pro" pitchFamily="18" charset="0"/>
              </a:rPr>
              <a:t>Why Am I Talking?</a:t>
            </a:r>
            <a:endParaRPr lang="en-US" sz="80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saying less often teaches more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social learning theory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built-in checkpoints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Repeat the bones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anchoring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use the “official words”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and also use your own words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Available online at</a:t>
            </a:r>
          </a:p>
          <a:p>
            <a:pPr algn="ctr">
              <a:buNone/>
            </a:pPr>
            <a:r>
              <a:rPr lang="en-US" sz="5400" dirty="0" smtClean="0">
                <a:latin typeface="Adobe Caslon Pro" pitchFamily="18" charset="0"/>
              </a:rPr>
              <a:t/>
            </a:r>
            <a:br>
              <a:rPr lang="en-US" sz="5400" dirty="0" smtClean="0">
                <a:latin typeface="Adobe Caslon Pro" pitchFamily="18" charset="0"/>
              </a:rPr>
            </a:br>
            <a:r>
              <a:rPr lang="en-US" sz="5400" dirty="0" smtClean="0">
                <a:latin typeface="Adobe Caslon Pro" pitchFamily="18" charset="0"/>
              </a:rPr>
              <a:t>www.holliseaster.com/talks/2011/SIST/</a:t>
            </a:r>
            <a:endParaRPr lang="en-US" sz="54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36254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Learn your model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so you </a:t>
            </a:r>
            <a:r>
              <a:rPr lang="en-US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can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 repeat the bones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and use the right ones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Use metaphors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and analogies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they help cement</a:t>
            </a:r>
            <a:r>
              <a:rPr kumimoji="0" lang="en-US" sz="45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 learning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adapt for the audience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Use anecdotes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short but informative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short</a:t>
            </a:r>
            <a:r>
              <a:rPr kumimoji="0" lang="en-US" sz="45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 and</a:t>
            </a: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 easy to follow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(why am </a:t>
            </a:r>
            <a:r>
              <a:rPr lang="en-US" sz="4500" i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I</a:t>
            </a: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 the one talking?)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>
                <a:latin typeface="Adobe Caslon Pro" pitchFamily="18" charset="0"/>
              </a:rPr>
              <a:t>Ensure equal participation</a:t>
            </a:r>
            <a:endParaRPr lang="en-US" sz="66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support all contributions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eye contact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657600"/>
            <a:ext cx="7239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round robins, small groups, direct questions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Stay faithful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to  your curriculum’s bones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remember your road map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400" dirty="0" smtClean="0">
                <a:latin typeface="Adobe Caslon Pro" pitchFamily="18" charset="0"/>
              </a:rPr>
              <a:t>Give them your eyes</a:t>
            </a:r>
            <a:endParaRPr lang="en-US" sz="84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offer friendly eye contact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move around if you can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read as little as possible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>
                <a:latin typeface="Adobe Caslon Pro" pitchFamily="18" charset="0"/>
              </a:rPr>
              <a:t>Back up your partner</a:t>
            </a:r>
            <a:endParaRPr lang="en-US" sz="80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off-stage time 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where do</a:t>
            </a:r>
            <a:r>
              <a:rPr kumimoji="0" lang="en-US" sz="45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 you look?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supports fidelity to curriculum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>
                <a:latin typeface="Adobe Caslon Pro" pitchFamily="18" charset="0"/>
              </a:rPr>
              <a:t>Honor every response</a:t>
            </a:r>
            <a:endParaRPr lang="en-US" sz="80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use your road map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be sincere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repeat the bones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>
                <a:latin typeface="Adobe Caslon Pro" pitchFamily="18" charset="0"/>
              </a:rPr>
              <a:t>Be graceful under fire</a:t>
            </a:r>
            <a:endParaRPr lang="en-US" sz="80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be direct with difficult folks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stay calm—remember</a:t>
            </a:r>
            <a:r>
              <a:rPr kumimoji="0" lang="en-US" sz="45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 teamwork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noProof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it’s not about us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Attitudes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Setting the stage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36254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Buy into what you teach.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>
                <a:latin typeface="Adobe Caslon Pro" pitchFamily="18" charset="0"/>
              </a:rPr>
              <a:t>(sometimes this is hard)</a:t>
            </a:r>
            <a:endParaRPr lang="en-US" sz="48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Are you comfortable talking about suicide?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Even if you’re talking to me?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How does buy-in affect your teaching?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000" dirty="0" smtClean="0">
                <a:latin typeface="Adobe Caslon Pro" pitchFamily="18" charset="0"/>
              </a:rPr>
              <a:t>What’s a black belt?</a:t>
            </a:r>
            <a:endParaRPr lang="en-US" sz="80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to laymen: a sign of mastery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a license to learn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commit to learning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How?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8800" dirty="0" smtClean="0">
                <a:latin typeface="Adobe Caslon Pro" pitchFamily="18" charset="0"/>
              </a:rPr>
              <a:t>Think different(</a:t>
            </a:r>
            <a:r>
              <a:rPr lang="en-US" sz="8800" dirty="0" err="1" smtClean="0">
                <a:latin typeface="Adobe Caslon Pro" pitchFamily="18" charset="0"/>
              </a:rPr>
              <a:t>ly</a:t>
            </a:r>
            <a:r>
              <a:rPr lang="en-US" sz="8800" dirty="0" smtClean="0">
                <a:latin typeface="Adobe Caslon Pro" pitchFamily="18" charset="0"/>
              </a:rPr>
              <a:t>).</a:t>
            </a:r>
            <a:endParaRPr lang="en-US" sz="8800" dirty="0" smtClean="0">
              <a:latin typeface="Adobe Caslon Pro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200400"/>
            <a:ext cx="7239000" cy="1143000"/>
          </a:xfrm>
        </p:spPr>
        <p:txBody>
          <a:bodyPr>
            <a:normAutofit/>
          </a:bodyPr>
          <a:lstStyle/>
          <a:p>
            <a:pPr algn="r">
              <a:lnSpc>
                <a:spcPct val="70000"/>
              </a:lnSpc>
            </a:pP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>try new things</a:t>
            </a:r>
            <a: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  <a:t/>
            </a:r>
            <a:br>
              <a:rPr lang="en-US" sz="49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</a:rPr>
            </a:br>
            <a:endParaRPr lang="en-US" sz="4900" dirty="0">
              <a:solidFill>
                <a:srgbClr val="1C0A0A"/>
              </a:solidFill>
              <a:latin typeface="Minion Pro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76400" y="32004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kumimoji="0" lang="en-US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these curricula allow</a:t>
            </a:r>
            <a:r>
              <a:rPr kumimoji="0" lang="en-US" sz="45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> flexibility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676400" y="3733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marR="0" lvl="0" indent="0" algn="r" defTabSz="914400" rtl="0" eaLnBrk="1" fontAlgn="auto" latinLnBrk="0" hangingPunct="1">
              <a:lnSpc>
                <a:spcPct val="7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  <a:t/>
            </a:r>
            <a:br>
              <a:rPr kumimoji="0" lang="en-US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Minion Pro" pitchFamily="18" charset="0"/>
                <a:ea typeface="+mj-ea"/>
                <a:cs typeface="+mj-cs"/>
              </a:rPr>
            </a:br>
            <a:r>
              <a:rPr lang="en-US" sz="4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inion Pro" pitchFamily="18" charset="0"/>
                <a:ea typeface="+mj-ea"/>
                <a:cs typeface="+mj-cs"/>
              </a:rPr>
              <a:t>bounce ideas off your co-trainers</a:t>
            </a:r>
            <a:endParaRPr kumimoji="0" lang="en-US" sz="4500" b="0" i="0" u="none" strike="noStrike" kern="1200" cap="none" spc="0" normalizeH="0" baseline="0" noProof="0" dirty="0">
              <a:ln>
                <a:noFill/>
              </a:ln>
              <a:solidFill>
                <a:srgbClr val="1C0A0A"/>
              </a:solidFill>
              <a:effectLst/>
              <a:uLnTx/>
              <a:uFillTx/>
              <a:latin typeface="Minion Pro" pitchFamily="18" charset="0"/>
              <a:ea typeface="+mj-ea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p:transition advTm="3831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Evaluate your teaching. 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And in the end, remember…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/>
          </a:bodyPr>
          <a:lstStyle/>
          <a:p>
            <a:pPr algn="ctr">
              <a:lnSpc>
                <a:spcPct val="70000"/>
              </a:lnSpc>
              <a:buNone/>
            </a:pPr>
            <a:r>
              <a:rPr lang="en-US" sz="7200" dirty="0" smtClean="0">
                <a:latin typeface="Adobe Caslon Pro" pitchFamily="18" charset="0"/>
              </a:rPr>
              <a:t>Training people is hard work </a:t>
            </a:r>
            <a:r>
              <a:rPr lang="en-US" sz="7200" dirty="0" smtClean="0">
                <a:latin typeface="Adobe Caslon Pro" pitchFamily="18" charset="0"/>
              </a:rPr>
              <a:t>. . .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13447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It’s about them, </a:t>
            </a:r>
            <a:br>
              <a:rPr lang="en-US" sz="7200" dirty="0" smtClean="0">
                <a:latin typeface="Adobe Caslon Pro" pitchFamily="18" charset="0"/>
              </a:rPr>
            </a:br>
            <a:r>
              <a:rPr lang="en-US" sz="7200" dirty="0" smtClean="0">
                <a:latin typeface="Adobe Caslon Pro" pitchFamily="18" charset="0"/>
              </a:rPr>
              <a:t>not about us. </a:t>
            </a:r>
          </a:p>
          <a:p>
            <a:pPr algn="ctr">
              <a:buNone/>
            </a:pPr>
            <a:r>
              <a:rPr lang="en-US" sz="5200" dirty="0" smtClean="0">
                <a:latin typeface="Adobe Caslon Pro" pitchFamily="18" charset="0"/>
              </a:rPr>
              <a:t/>
            </a:r>
            <a:br>
              <a:rPr lang="en-US" sz="5200" dirty="0" smtClean="0">
                <a:latin typeface="Adobe Caslon Pro" pitchFamily="18" charset="0"/>
              </a:rPr>
            </a:br>
            <a:r>
              <a:rPr lang="en-US" sz="5200" dirty="0" smtClean="0">
                <a:latin typeface="Adobe Caslon Pro" pitchFamily="18" charset="0"/>
              </a:rPr>
              <a:t>(be gentle with yourself. Believe it or not, </a:t>
            </a:r>
            <a:br>
              <a:rPr lang="en-US" sz="5200" dirty="0" smtClean="0">
                <a:latin typeface="Adobe Caslon Pro" pitchFamily="18" charset="0"/>
              </a:rPr>
            </a:br>
            <a:r>
              <a:rPr lang="en-US" sz="5200" dirty="0" smtClean="0">
                <a:latin typeface="Adobe Caslon Pro" pitchFamily="18" charset="0"/>
              </a:rPr>
              <a:t>they’re learning!)</a:t>
            </a:r>
            <a:endParaRPr lang="en-US" sz="5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4243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8000" b="1" dirty="0" smtClean="0"/>
              <a:t>Good luck!</a:t>
            </a:r>
            <a:endParaRPr lang="en-US" sz="8000" b="1" dirty="0"/>
          </a:p>
        </p:txBody>
      </p:sp>
    </p:spTree>
  </p:cSld>
  <p:clrMapOvr>
    <a:masterClrMapping/>
  </p:clrMapOvr>
  <p:transition advTm="1107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dobe Caslon Pro" pitchFamily="18" charset="0"/>
              </a:rPr>
              <a:t>References</a:t>
            </a:r>
            <a:endParaRPr lang="en-US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Bain, K. (2004). </a:t>
            </a:r>
            <a:r>
              <a:rPr lang="en-US" i="1" dirty="0" smtClean="0"/>
              <a:t>What the best college teachers do</a:t>
            </a:r>
            <a:r>
              <a:rPr lang="en-US" dirty="0" smtClean="0"/>
              <a:t>. Cambridge, MA: Harvard University Press</a:t>
            </a:r>
          </a:p>
          <a:p>
            <a:r>
              <a:rPr lang="en-US" dirty="0" err="1" smtClean="0"/>
              <a:t>Charney</a:t>
            </a:r>
            <a:r>
              <a:rPr lang="en-US" dirty="0" smtClean="0"/>
              <a:t>, C., &amp; Conway, K. (2005). </a:t>
            </a:r>
            <a:r>
              <a:rPr lang="en-US" i="1" dirty="0" smtClean="0"/>
              <a:t>The trainer’s tool kit</a:t>
            </a:r>
            <a:r>
              <a:rPr lang="en-US" dirty="0" smtClean="0"/>
              <a:t>. New York, NY: AMACOM.</a:t>
            </a:r>
          </a:p>
          <a:p>
            <a:r>
              <a:rPr lang="en-US" dirty="0" err="1" smtClean="0"/>
              <a:t>Ormrod</a:t>
            </a:r>
            <a:r>
              <a:rPr lang="en-US" dirty="0" smtClean="0"/>
              <a:t>, J., </a:t>
            </a:r>
            <a:r>
              <a:rPr lang="en-US" dirty="0" err="1" smtClean="0"/>
              <a:t>Schunk</a:t>
            </a:r>
            <a:r>
              <a:rPr lang="en-US" dirty="0" smtClean="0"/>
              <a:t>, D., &amp; </a:t>
            </a:r>
            <a:r>
              <a:rPr lang="en-US" dirty="0" err="1" smtClean="0"/>
              <a:t>Gredler</a:t>
            </a:r>
            <a:r>
              <a:rPr lang="en-US" dirty="0" smtClean="0"/>
              <a:t>, M. (2009). </a:t>
            </a:r>
            <a:r>
              <a:rPr lang="en-US" i="1" dirty="0" smtClean="0"/>
              <a:t>Learning theories and instruction</a:t>
            </a:r>
            <a:r>
              <a:rPr lang="en-US" dirty="0" smtClean="0"/>
              <a:t>. Minneapolis, MN: Laureate Education, Inc.</a:t>
            </a:r>
          </a:p>
          <a:p>
            <a:r>
              <a:rPr lang="en-US" dirty="0" smtClean="0"/>
              <a:t>Wiggins, G., &amp; </a:t>
            </a:r>
            <a:r>
              <a:rPr lang="en-US" dirty="0" err="1" smtClean="0"/>
              <a:t>McTighe</a:t>
            </a:r>
            <a:r>
              <a:rPr lang="en-US" dirty="0" smtClean="0"/>
              <a:t>, J. (2005). </a:t>
            </a:r>
            <a:r>
              <a:rPr lang="en-US" i="1" dirty="0" smtClean="0"/>
              <a:t>Understanding by design</a:t>
            </a:r>
            <a:r>
              <a:rPr lang="en-US" dirty="0" smtClean="0"/>
              <a:t>. Alexandria, VA: Association for Supervision and Curriculum Development.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advTm="4243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dobe Caslon Pro" pitchFamily="18" charset="0"/>
              </a:rPr>
              <a:t>Image credits</a:t>
            </a:r>
            <a:endParaRPr lang="en-US" dirty="0">
              <a:latin typeface="Adobe Caslon Pro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Adobe Caslon Pro" pitchFamily="18" charset="0"/>
              </a:rPr>
              <a:t>Rocks (title page): Minimalist Photography, </a:t>
            </a:r>
            <a:r>
              <a:rPr lang="en-US" sz="2400" dirty="0" smtClean="0">
                <a:latin typeface="Adobe Caslon Pro" pitchFamily="18" charset="0"/>
                <a:hlinkClick r:id="rId2"/>
              </a:rPr>
              <a:t>http://www.flickr.com/photos/artbystevejohnson/4767558051/</a:t>
            </a:r>
            <a:endParaRPr lang="en-US" sz="2400" dirty="0" smtClean="0">
              <a:latin typeface="Adobe Caslon Pro" pitchFamily="18" charset="0"/>
            </a:endParaRPr>
          </a:p>
          <a:p>
            <a:pPr>
              <a:buNone/>
            </a:pPr>
            <a:endParaRPr lang="en-US" sz="24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2090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lancedRocks-MinimalistPhotograph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4876800" y="-1143000"/>
            <a:ext cx="14401800" cy="9677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algn="r">
              <a:lnSpc>
                <a:spcPct val="80000"/>
              </a:lnSpc>
              <a:buNone/>
            </a:pPr>
            <a:r>
              <a:rPr lang="en-US" sz="4400" dirty="0" smtClean="0">
                <a:latin typeface="Adobe Caslon Pro" pitchFamily="18" charset="0"/>
              </a:rPr>
              <a:t>Hollis Easter</a:t>
            </a:r>
            <a:br>
              <a:rPr lang="en-US" sz="4400" dirty="0" smtClean="0">
                <a:latin typeface="Adobe Caslon Pro" pitchFamily="18" charset="0"/>
              </a:rPr>
            </a:br>
            <a:r>
              <a:rPr lang="en-US" sz="4400" dirty="0" smtClean="0">
                <a:solidFill>
                  <a:schemeClr val="bg1">
                    <a:lumMod val="75000"/>
                  </a:schemeClr>
                </a:solidFill>
                <a:latin typeface="Adobe Caslon Pro" pitchFamily="18" charset="0"/>
              </a:rPr>
              <a:t/>
            </a:r>
            <a:br>
              <a:rPr lang="en-US" sz="4400" dirty="0" smtClean="0">
                <a:solidFill>
                  <a:schemeClr val="bg1">
                    <a:lumMod val="75000"/>
                  </a:schemeClr>
                </a:solidFill>
                <a:latin typeface="Adobe Caslon Pro" pitchFamily="18" charset="0"/>
              </a:rPr>
            </a:b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Adobe Caslon Pro" pitchFamily="18" charset="0"/>
              </a:rPr>
              <a:t>www.holliseaster.com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Adobe Caslon Pro" pitchFamily="18" charset="0"/>
              </a:rPr>
              <a:t/>
            </a:r>
            <a:br>
              <a:rPr lang="en-US" dirty="0">
                <a:solidFill>
                  <a:schemeClr val="bg1">
                    <a:lumMod val="75000"/>
                  </a:schemeClr>
                </a:solidFill>
                <a:latin typeface="Adobe Caslon Pro" pitchFamily="18" charset="0"/>
              </a:rPr>
            </a:br>
            <a:r>
              <a:rPr lang="en-US" dirty="0" smtClean="0">
                <a:solidFill>
                  <a:srgbClr val="C9C9C9"/>
                </a:solidFill>
                <a:latin typeface="Adobe Caslon Pro" pitchFamily="18" charset="0"/>
              </a:rPr>
              <a:t>easter@holliseaster.com</a:t>
            </a:r>
            <a:endParaRPr lang="en-US" dirty="0" smtClean="0">
              <a:solidFill>
                <a:srgbClr val="C9C9C9"/>
              </a:solidFill>
              <a:latin typeface="Adobe Caslon Pro" pitchFamily="18" charset="0"/>
            </a:endParaRPr>
          </a:p>
          <a:p>
            <a:pPr algn="r">
              <a:buNone/>
            </a:pPr>
            <a:endParaRPr lang="en-US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865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We need to find        </a:t>
            </a:r>
            <a:r>
              <a:rPr lang="en-US" sz="7200" i="1" dirty="0" smtClean="0">
                <a:latin typeface="Adobe Caslon Pro" pitchFamily="18" charset="0"/>
              </a:rPr>
              <a:t>balance.</a:t>
            </a:r>
            <a:endParaRPr lang="en-US" sz="7200" dirty="0">
              <a:latin typeface="Adobe Caslon Pro" pitchFamily="18" charset="0"/>
            </a:endParaRPr>
          </a:p>
        </p:txBody>
      </p:sp>
    </p:spTree>
  </p:cSld>
  <p:clrMapOvr>
    <a:masterClrMapping/>
  </p:clrMapOvr>
  <p:transition advTm="8986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Between new ideas and old ones…</a:t>
            </a:r>
          </a:p>
        </p:txBody>
      </p:sp>
    </p:spTree>
  </p:cSld>
  <p:clrMapOvr>
    <a:masterClrMapping/>
  </p:clrMapOvr>
  <p:transition advTm="3625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Between what you already know…</a:t>
            </a:r>
          </a:p>
        </p:txBody>
      </p:sp>
    </p:spTree>
  </p:cSld>
  <p:clrMapOvr>
    <a:masterClrMapping/>
  </p:clrMapOvr>
  <p:transition advTm="3625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And what you’re </a:t>
            </a:r>
            <a:r>
              <a:rPr lang="en-US" sz="7200" i="1" dirty="0" smtClean="0">
                <a:latin typeface="Adobe Caslon Pro" pitchFamily="18" charset="0"/>
              </a:rPr>
              <a:t>willing to try</a:t>
            </a:r>
            <a:r>
              <a:rPr lang="en-US" sz="7200" dirty="0" smtClean="0">
                <a:latin typeface="Adobe Caslon Pro" pitchFamily="18" charset="0"/>
              </a:rPr>
              <a:t>.</a:t>
            </a:r>
          </a:p>
        </p:txBody>
      </p:sp>
    </p:spTree>
  </p:cSld>
  <p:clrMapOvr>
    <a:masterClrMapping/>
  </p:clrMapOvr>
  <p:transition advTm="3625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 smtClean="0">
                <a:latin typeface="Adobe Caslon Pro" pitchFamily="18" charset="0"/>
              </a:rPr>
              <a:t>Three basic ideas:</a:t>
            </a:r>
          </a:p>
        </p:txBody>
      </p:sp>
    </p:spTree>
  </p:cSld>
  <p:clrMapOvr>
    <a:masterClrMapping/>
  </p:clrMapOvr>
  <p:transition advTm="36254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8.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371</Words>
  <Application>Microsoft Office PowerPoint</Application>
  <PresentationFormat>On-screen Show (4:3)</PresentationFormat>
  <Paragraphs>110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Office Theme</vt:lpstr>
      <vt:lpstr>Finding the Perfect Balance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what is essential? </vt:lpstr>
      <vt:lpstr>training isn’t linear </vt:lpstr>
      <vt:lpstr>not about us </vt:lpstr>
      <vt:lpstr>Slide 13</vt:lpstr>
      <vt:lpstr>which curricula do you teach?  </vt:lpstr>
      <vt:lpstr>know more than you say </vt:lpstr>
      <vt:lpstr>they’re always present </vt:lpstr>
      <vt:lpstr>Slide 17</vt:lpstr>
      <vt:lpstr>saying less often teaches more </vt:lpstr>
      <vt:lpstr>anchoring </vt:lpstr>
      <vt:lpstr>so you can repeat the bones </vt:lpstr>
      <vt:lpstr>and analogies </vt:lpstr>
      <vt:lpstr>short but informative </vt:lpstr>
      <vt:lpstr>support all contributions </vt:lpstr>
      <vt:lpstr>to  your curriculum’s bones </vt:lpstr>
      <vt:lpstr>offer friendly eye contact </vt:lpstr>
      <vt:lpstr>off-stage time  </vt:lpstr>
      <vt:lpstr>use your road map </vt:lpstr>
      <vt:lpstr>be direct with difficult folks </vt:lpstr>
      <vt:lpstr>Slide 29</vt:lpstr>
      <vt:lpstr>Slide 30</vt:lpstr>
      <vt:lpstr>Slide 31</vt:lpstr>
      <vt:lpstr>Slide 32</vt:lpstr>
      <vt:lpstr>Slide 33</vt:lpstr>
      <vt:lpstr>Slide 34</vt:lpstr>
      <vt:lpstr>to laymen: a sign of mastery </vt:lpstr>
      <vt:lpstr>Slide 36</vt:lpstr>
      <vt:lpstr>try new things </vt:lpstr>
      <vt:lpstr>Slide 38</vt:lpstr>
      <vt:lpstr>Slide 39</vt:lpstr>
      <vt:lpstr>Slide 40</vt:lpstr>
      <vt:lpstr>Slide 41</vt:lpstr>
      <vt:lpstr>References</vt:lpstr>
      <vt:lpstr>Image credits</vt:lpstr>
      <vt:lpstr>Slide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Hollis A. Easter</dc:creator>
  <cp:lastModifiedBy>Hollis A. Easter</cp:lastModifiedBy>
  <cp:revision>63</cp:revision>
  <dcterms:created xsi:type="dcterms:W3CDTF">2010-12-16T05:54:28Z</dcterms:created>
  <dcterms:modified xsi:type="dcterms:W3CDTF">2011-05-16T06:25:51Z</dcterms:modified>
</cp:coreProperties>
</file>