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77" r:id="rId4"/>
    <p:sldId id="278" r:id="rId5"/>
    <p:sldId id="279" r:id="rId6"/>
    <p:sldId id="280" r:id="rId7"/>
    <p:sldId id="281" r:id="rId8"/>
    <p:sldId id="269" r:id="rId9"/>
    <p:sldId id="282" r:id="rId10"/>
    <p:sldId id="270" r:id="rId11"/>
    <p:sldId id="271" r:id="rId12"/>
    <p:sldId id="272" r:id="rId13"/>
    <p:sldId id="273" r:id="rId14"/>
    <p:sldId id="283" r:id="rId15"/>
    <p:sldId id="258" r:id="rId16"/>
    <p:sldId id="259" r:id="rId17"/>
    <p:sldId id="260" r:id="rId18"/>
    <p:sldId id="261" r:id="rId19"/>
    <p:sldId id="262" r:id="rId20"/>
    <p:sldId id="264" r:id="rId21"/>
    <p:sldId id="275" r:id="rId22"/>
    <p:sldId id="276"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2020"/>
    <a:srgbClr val="8028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EA2F31-9C0D-44F0-9638-45000929EE8F}"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A2F31-9C0D-44F0-9638-45000929EE8F}"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A2F31-9C0D-44F0-9638-45000929EE8F}"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A2F31-9C0D-44F0-9638-45000929EE8F}"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A2F31-9C0D-44F0-9638-45000929EE8F}"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EA2F31-9C0D-44F0-9638-45000929EE8F}"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EA2F31-9C0D-44F0-9638-45000929EE8F}" type="datetimeFigureOut">
              <a:rPr lang="en-US" smtClean="0"/>
              <a:pPr/>
              <a:t>5/25/2010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EA2F31-9C0D-44F0-9638-45000929EE8F}" type="datetimeFigureOut">
              <a:rPr lang="en-US" smtClean="0"/>
              <a:pPr/>
              <a:t>5/25/2010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A2F31-9C0D-44F0-9638-45000929EE8F}" type="datetimeFigureOut">
              <a:rPr lang="en-US" smtClean="0"/>
              <a:pPr/>
              <a:t>5/25/2010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A2F31-9C0D-44F0-9638-45000929EE8F}"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A2F31-9C0D-44F0-9638-45000929EE8F}"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F78B9-E511-469B-B5B5-6D2DB2F22E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2F31-9C0D-44F0-9638-45000929EE8F}" type="datetimeFigureOut">
              <a:rPr lang="en-US" smtClean="0"/>
              <a:pPr/>
              <a:t>5/25/2010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F78B9-E511-469B-B5B5-6D2DB2F22E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aster@holliseaster.com" TargetMode="External"/><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hyperlink" Target="mailto:holliseaster@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a:solidFill>
            <a:srgbClr val="882020"/>
          </a:solidFill>
        </p:spPr>
        <p:txBody>
          <a:bodyPr>
            <a:normAutofit/>
          </a:bodyPr>
          <a:lstStyle/>
          <a:p>
            <a:r>
              <a:rPr lang="en-US" dirty="0" smtClean="0">
                <a:solidFill>
                  <a:schemeClr val="bg1"/>
                </a:solidFill>
                <a:latin typeface="Plantagenet Cherokee" pitchFamily="18" charset="0"/>
              </a:rPr>
              <a:t>Strength In Numbers</a:t>
            </a:r>
            <a:br>
              <a:rPr lang="en-US" dirty="0" smtClean="0">
                <a:solidFill>
                  <a:schemeClr val="bg1"/>
                </a:solidFill>
                <a:latin typeface="Plantagenet Cherokee" pitchFamily="18" charset="0"/>
              </a:rPr>
            </a:br>
            <a:r>
              <a:rPr lang="en-US" sz="3200" dirty="0" smtClean="0">
                <a:solidFill>
                  <a:schemeClr val="bg1"/>
                </a:solidFill>
                <a:latin typeface="Plantagenet Cherokee" pitchFamily="18" charset="0"/>
              </a:rPr>
              <a:t>Hollis Easter</a:t>
            </a:r>
            <a:endParaRPr lang="en-US" dirty="0">
              <a:solidFill>
                <a:schemeClr val="bg1"/>
              </a:solidFill>
              <a:latin typeface="Plantagenet Cherokee" pitchFamily="18" charset="0"/>
            </a:endParaRPr>
          </a:p>
        </p:txBody>
      </p:sp>
      <p:sp>
        <p:nvSpPr>
          <p:cNvPr id="4" name="TextBox 3"/>
          <p:cNvSpPr txBox="1"/>
          <p:nvPr/>
        </p:nvSpPr>
        <p:spPr>
          <a:xfrm>
            <a:off x="1143000" y="5867400"/>
            <a:ext cx="7315200" cy="769441"/>
          </a:xfrm>
          <a:prstGeom prst="rect">
            <a:avLst/>
          </a:prstGeom>
          <a:noFill/>
        </p:spPr>
        <p:txBody>
          <a:bodyPr wrap="square" rtlCol="0">
            <a:spAutoFit/>
          </a:bodyPr>
          <a:lstStyle/>
          <a:p>
            <a:r>
              <a:rPr lang="en-US" sz="4400" dirty="0" smtClean="0">
                <a:latin typeface="Plantagenet Cherokee" pitchFamily="18" charset="0"/>
              </a:rPr>
              <a:t>www.holliseaster.com/talks/</a:t>
            </a:r>
            <a:endParaRPr lang="en-US" sz="4400" dirty="0">
              <a:latin typeface="Plantagenet Cherokee" pitchFamily="18" charset="0"/>
            </a:endParaRPr>
          </a:p>
        </p:txBody>
      </p:sp>
      <p:pic>
        <p:nvPicPr>
          <p:cNvPr id="5" name="Picture 4" descr="HollisPhones.jpg"/>
          <p:cNvPicPr>
            <a:picLocks noChangeAspect="1"/>
          </p:cNvPicPr>
          <p:nvPr/>
        </p:nvPicPr>
        <p:blipFill>
          <a:blip r:embed="rId2" cstate="print"/>
          <a:stretch>
            <a:fillRect/>
          </a:stretch>
        </p:blipFill>
        <p:spPr>
          <a:xfrm>
            <a:off x="1937132" y="2133600"/>
            <a:ext cx="5257800" cy="36039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rmAutofit/>
          </a:bodyPr>
          <a:lstStyle/>
          <a:p>
            <a:r>
              <a:rPr lang="en-US" dirty="0" smtClean="0">
                <a:solidFill>
                  <a:schemeClr val="bg1"/>
                </a:solidFill>
                <a:latin typeface="Plantagenet Cherokee" pitchFamily="18" charset="0"/>
              </a:rPr>
              <a:t>Small group 2</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lstStyle/>
          <a:p>
            <a:r>
              <a:rPr lang="en-US" sz="5400" dirty="0" smtClean="0"/>
              <a:t>What kinds of training do you do?</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US" dirty="0" smtClean="0">
                <a:solidFill>
                  <a:schemeClr val="bg1"/>
                </a:solidFill>
                <a:latin typeface="Plantagenet Cherokee" pitchFamily="18" charset="0"/>
              </a:rPr>
              <a:t>Small group 3</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lstStyle/>
          <a:p>
            <a:r>
              <a:rPr lang="en-US" sz="5400" dirty="0" smtClean="0"/>
              <a:t>Best experience of being taught</a:t>
            </a:r>
          </a:p>
          <a:p>
            <a:r>
              <a:rPr lang="en-US" sz="5400" dirty="0" smtClean="0"/>
              <a:t>Who taught? What format? What made it good?</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a:bodyPr>
          <a:lstStyle/>
          <a:p>
            <a:r>
              <a:rPr lang="en-US" dirty="0" smtClean="0">
                <a:solidFill>
                  <a:schemeClr val="bg1"/>
                </a:solidFill>
                <a:latin typeface="Plantagenet Cherokee" pitchFamily="18" charset="0"/>
              </a:rPr>
              <a:t>Small group 4</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lstStyle/>
          <a:p>
            <a:r>
              <a:rPr lang="en-US" sz="5400" dirty="0" smtClean="0"/>
              <a:t>Find the other people with same color card</a:t>
            </a:r>
          </a:p>
          <a:p>
            <a:r>
              <a:rPr lang="en-US" sz="5400" dirty="0" smtClean="0"/>
              <a:t>Work on your assigned question – be prepared to report your conclusions</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rmAutofit/>
          </a:bodyPr>
          <a:lstStyle/>
          <a:p>
            <a:r>
              <a:rPr lang="en-US" dirty="0" smtClean="0">
                <a:solidFill>
                  <a:schemeClr val="bg1"/>
                </a:solidFill>
                <a:latin typeface="Plantagenet Cherokee" pitchFamily="18" charset="0"/>
              </a:rPr>
              <a:t>Small group 5</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lstStyle/>
          <a:p>
            <a:r>
              <a:rPr lang="en-US" sz="5400" dirty="0" smtClean="0"/>
              <a:t>Find the other people with same number (any color)</a:t>
            </a:r>
          </a:p>
          <a:p>
            <a:r>
              <a:rPr lang="en-US" sz="5400" dirty="0" smtClean="0"/>
              <a:t>Report on your color’s conclusions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smtClean="0">
                <a:solidFill>
                  <a:schemeClr val="bg1"/>
                </a:solidFill>
                <a:latin typeface="Plantagenet Cherokee" pitchFamily="18" charset="0"/>
              </a:rPr>
              <a:t>How did it go?</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normAutofit/>
          </a:bodyPr>
          <a:lstStyle/>
          <a:p>
            <a:r>
              <a:rPr lang="en-US" sz="4800" dirty="0" smtClean="0"/>
              <a:t>What did you learn?</a:t>
            </a:r>
          </a:p>
          <a:p>
            <a:r>
              <a:rPr lang="en-US" sz="4800" dirty="0" smtClean="0"/>
              <a:t>What did this make you think about?</a:t>
            </a:r>
          </a:p>
          <a:p>
            <a:r>
              <a:rPr lang="en-US" sz="4800" dirty="0" smtClean="0"/>
              <a:t>How did you feel?</a:t>
            </a:r>
            <a:endParaRPr lang="en-US"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questions</a:t>
            </a:r>
            <a:endParaRPr lang="en-US" dirty="0"/>
          </a:p>
        </p:txBody>
      </p:sp>
      <p:pic>
        <p:nvPicPr>
          <p:cNvPr id="4" name="Content Placeholder 3" descr="450px-Socrates_Louvre.jpg"/>
          <p:cNvPicPr>
            <a:picLocks noGrp="1" noChangeAspect="1"/>
          </p:cNvPicPr>
          <p:nvPr>
            <p:ph idx="1"/>
          </p:nvPr>
        </p:nvPicPr>
        <p:blipFill>
          <a:blip r:embed="rId2" cstate="print"/>
          <a:stretch>
            <a:fillRect/>
          </a:stretch>
        </p:blipFill>
        <p:spPr>
          <a:xfrm>
            <a:off x="914400" y="1600200"/>
            <a:ext cx="3394472" cy="4525963"/>
          </a:xfrm>
        </p:spPr>
      </p:pic>
      <p:sp>
        <p:nvSpPr>
          <p:cNvPr id="5" name="TextBox 4"/>
          <p:cNvSpPr txBox="1"/>
          <p:nvPr/>
        </p:nvSpPr>
        <p:spPr>
          <a:xfrm>
            <a:off x="4724400" y="1600200"/>
            <a:ext cx="3505200" cy="4401205"/>
          </a:xfrm>
          <a:prstGeom prst="rect">
            <a:avLst/>
          </a:prstGeom>
          <a:noFill/>
        </p:spPr>
        <p:txBody>
          <a:bodyPr wrap="square" rtlCol="0">
            <a:spAutoFit/>
          </a:bodyPr>
          <a:lstStyle/>
          <a:p>
            <a:r>
              <a:rPr lang="en-US" sz="4000" dirty="0" smtClean="0"/>
              <a:t>How would Socrates describe this picture? How would he lead you toward the answer?</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dirty="0" smtClean="0">
                <a:solidFill>
                  <a:schemeClr val="bg1"/>
                </a:solidFill>
              </a:rPr>
              <a:t>WAIT: Why am I talking?</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600" dirty="0" smtClean="0"/>
              <a:t>Short attention span</a:t>
            </a:r>
          </a:p>
          <a:p>
            <a:r>
              <a:rPr lang="en-US" sz="3600" dirty="0" smtClean="0"/>
              <a:t>QA: how do I assess my learners when I’m doing all the talking?</a:t>
            </a:r>
          </a:p>
          <a:p>
            <a:r>
              <a:rPr lang="en-US" sz="3600" dirty="0" smtClean="0"/>
              <a:t>Learning is stressful for adults—group work gives them time to defuse things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smtClean="0">
                <a:solidFill>
                  <a:schemeClr val="bg1"/>
                </a:solidFill>
                <a:latin typeface="Plantagenet Cherokee" pitchFamily="18" charset="0"/>
              </a:rPr>
              <a:t>Adult learning theory</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noAutofit/>
          </a:bodyPr>
          <a:lstStyle/>
          <a:p>
            <a:r>
              <a:rPr lang="en-US" sz="3600" dirty="0" smtClean="0"/>
              <a:t>Motivated, self-sufficient, experienced, skilled, bored by lectures, sometimes inflexible</a:t>
            </a:r>
          </a:p>
          <a:p>
            <a:r>
              <a:rPr lang="en-US" sz="3600" dirty="0" smtClean="0"/>
              <a:t>“</a:t>
            </a:r>
            <a:r>
              <a:rPr lang="en-US" sz="3600" dirty="0" err="1" smtClean="0"/>
              <a:t>Andragogy</a:t>
            </a:r>
            <a:r>
              <a:rPr lang="en-US" sz="3600" dirty="0" smtClean="0"/>
              <a:t>” is different from pedagogy</a:t>
            </a:r>
          </a:p>
          <a:p>
            <a:r>
              <a:rPr lang="en-US" sz="3600" dirty="0" smtClean="0"/>
              <a:t>Social learning</a:t>
            </a:r>
          </a:p>
          <a:p>
            <a:r>
              <a:rPr lang="en-US" sz="3600" dirty="0" smtClean="0"/>
              <a:t>Project-based learning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dirty="0" smtClean="0">
                <a:solidFill>
                  <a:schemeClr val="bg1"/>
                </a:solidFill>
                <a:latin typeface="Plantagenet Cherokee" pitchFamily="18" charset="0"/>
              </a:rPr>
              <a:t>Elaboration</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normAutofit/>
          </a:bodyPr>
          <a:lstStyle/>
          <a:p>
            <a:r>
              <a:rPr lang="en-US" sz="4000" dirty="0" smtClean="0"/>
              <a:t>Cognitive information processing model</a:t>
            </a:r>
          </a:p>
          <a:p>
            <a:r>
              <a:rPr lang="en-US" sz="4000" dirty="0" smtClean="0"/>
              <a:t>How does memory get stored?</a:t>
            </a:r>
          </a:p>
          <a:p>
            <a:r>
              <a:rPr lang="en-US" sz="4000" dirty="0" smtClean="0"/>
              <a:t>How can we facilitate that in classes?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smtClean="0">
                <a:solidFill>
                  <a:schemeClr val="bg1"/>
                </a:solidFill>
                <a:latin typeface="Plantagenet Cherokee" pitchFamily="18" charset="0"/>
              </a:rPr>
              <a:t>ADDIE</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lstStyle/>
          <a:p>
            <a:r>
              <a:rPr lang="en-US" dirty="0" smtClean="0"/>
              <a:t>Analysis</a:t>
            </a:r>
          </a:p>
          <a:p>
            <a:r>
              <a:rPr lang="en-US" dirty="0" smtClean="0"/>
              <a:t>Design</a:t>
            </a:r>
          </a:p>
          <a:p>
            <a:r>
              <a:rPr lang="en-US" dirty="0" smtClean="0"/>
              <a:t>Development</a:t>
            </a:r>
          </a:p>
          <a:p>
            <a:r>
              <a:rPr lang="en-US" dirty="0" smtClean="0"/>
              <a:t>Implementation</a:t>
            </a:r>
          </a:p>
          <a:p>
            <a:r>
              <a:rPr lang="en-US" dirty="0" smtClean="0"/>
              <a:t>Evaluation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fontScale="90000"/>
          </a:bodyPr>
          <a:lstStyle/>
          <a:p>
            <a:r>
              <a:rPr lang="en-US" dirty="0" smtClean="0">
                <a:solidFill>
                  <a:schemeClr val="bg1"/>
                </a:solidFill>
                <a:latin typeface="Plantagenet Cherokee" pitchFamily="18" charset="0"/>
              </a:rPr>
              <a:t>Who is this bozo, and why is he talking to me?</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normAutofit fontScale="70000" lnSpcReduction="20000"/>
          </a:bodyPr>
          <a:lstStyle/>
          <a:p>
            <a:r>
              <a:rPr lang="en-US" sz="5400" dirty="0" smtClean="0"/>
              <a:t>Program director since 2004; hotline worker since 1995.</a:t>
            </a:r>
          </a:p>
          <a:p>
            <a:r>
              <a:rPr lang="en-US" sz="5400" dirty="0" smtClean="0"/>
              <a:t>National secretary, Contact USA 2006-2010, co-author of national training standards</a:t>
            </a:r>
          </a:p>
          <a:p>
            <a:r>
              <a:rPr lang="en-US" sz="5400" dirty="0" smtClean="0"/>
              <a:t>Lead instructor, National Youth Pipe Band of Scotland</a:t>
            </a:r>
          </a:p>
          <a:p>
            <a:r>
              <a:rPr lang="en-US" sz="5400" dirty="0" smtClean="0"/>
              <a:t>And many other impressive credentials</a:t>
            </a: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dirty="0" smtClean="0">
                <a:solidFill>
                  <a:schemeClr val="bg1"/>
                </a:solidFill>
                <a:latin typeface="Plantagenet Cherokee" pitchFamily="18" charset="0"/>
              </a:rPr>
              <a:t>What the instructor does</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lstStyle/>
          <a:p>
            <a:r>
              <a:rPr lang="en-US" dirty="0" smtClean="0"/>
              <a:t>Facilitate</a:t>
            </a:r>
          </a:p>
          <a:p>
            <a:r>
              <a:rPr lang="en-US" dirty="0" smtClean="0"/>
              <a:t>Stay out of the way as much as possible</a:t>
            </a:r>
          </a:p>
          <a:p>
            <a:r>
              <a:rPr lang="en-US" dirty="0" smtClean="0"/>
              <a:t>Have a sense of where we’re going, and how to get there</a:t>
            </a:r>
          </a:p>
          <a:p>
            <a:r>
              <a:rPr lang="en-US" dirty="0" smtClean="0"/>
              <a:t>Leave room for the students to be the teachers—don’t fill each slide with all the answers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dirty="0" smtClean="0">
                <a:solidFill>
                  <a:schemeClr val="bg1"/>
                </a:solidFill>
                <a:latin typeface="Plantagenet Cherokee" pitchFamily="18" charset="0"/>
              </a:rPr>
              <a:t>Questions</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normAutofit/>
          </a:bodyPr>
          <a:lstStyle/>
          <a:p>
            <a:pPr>
              <a:buNone/>
            </a:pPr>
            <a:r>
              <a:rPr lang="en-US" dirty="0" smtClean="0"/>
              <a:t>“Try to love the questions themselves, as if they were locked rooms or books written in a very foreign language. Don’t search for the answers, which could not be given to you now, because you would not be able to live them. . .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dirty="0" smtClean="0">
                <a:solidFill>
                  <a:schemeClr val="bg1"/>
                </a:solidFill>
                <a:latin typeface="Plantagenet Cherokee" pitchFamily="18" charset="0"/>
              </a:rPr>
              <a:t>Questions</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normAutofit/>
          </a:bodyPr>
          <a:lstStyle/>
          <a:p>
            <a:pPr>
              <a:buNone/>
            </a:pPr>
            <a:r>
              <a:rPr lang="en-US" dirty="0" smtClean="0"/>
              <a:t>. . . And the point is to live everything. Live the questions now. Perhaps then, someday far into the future, you will gradually, without even noticing it, live your way into the answers.”</a:t>
            </a:r>
          </a:p>
          <a:p>
            <a:pPr>
              <a:buNone/>
            </a:pPr>
            <a:r>
              <a:rPr lang="en-US" dirty="0" smtClean="0"/>
              <a:t>— Rainer Maria Rilke, “Letters to a Young Poet”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Lange-MigrantMother02.jpg"/>
          <p:cNvPicPr>
            <a:picLocks noGrp="1" noChangeAspect="1"/>
          </p:cNvPicPr>
          <p:nvPr>
            <p:ph type="pic" idx="1"/>
          </p:nvPr>
        </p:nvPicPr>
        <p:blipFill>
          <a:blip r:embed="rId2" cstate="print"/>
          <a:stretch>
            <a:fillRect/>
          </a:stretch>
        </p:blipFill>
        <p:spPr>
          <a:xfrm>
            <a:off x="1718804" y="1473264"/>
            <a:ext cx="5706391" cy="3911471"/>
          </a:xfrm>
        </p:spPr>
      </p:pic>
      <p:sp>
        <p:nvSpPr>
          <p:cNvPr id="6" name="TextBox 5"/>
          <p:cNvSpPr txBox="1"/>
          <p:nvPr/>
        </p:nvSpPr>
        <p:spPr>
          <a:xfrm>
            <a:off x="8153400" y="6400800"/>
            <a:ext cx="301686" cy="369332"/>
          </a:xfrm>
          <a:prstGeom prst="rect">
            <a:avLst/>
          </a:prstGeom>
          <a:noFill/>
        </p:spPr>
        <p:txBody>
          <a:bodyPr wrap="none" rtlCol="0">
            <a:spAutoFit/>
          </a:bodyPr>
          <a:lstStyle/>
          <a:p>
            <a:r>
              <a:rPr lang="en-US" dirty="0" smtClean="0"/>
              <a:t>5</a:t>
            </a:r>
            <a:endParaRPr lang="en-US" dirty="0"/>
          </a:p>
        </p:txBody>
      </p:sp>
      <p:sp>
        <p:nvSpPr>
          <p:cNvPr id="7" name="Rectangle 6"/>
          <p:cNvSpPr/>
          <p:nvPr/>
        </p:nvSpPr>
        <p:spPr>
          <a:xfrm>
            <a:off x="1295400" y="5715000"/>
            <a:ext cx="6477000" cy="1371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800" y="5867400"/>
            <a:ext cx="5257800" cy="566738"/>
          </a:xfrm>
        </p:spPr>
        <p:txBody>
          <a:bodyPr>
            <a:noAutofit/>
          </a:bodyPr>
          <a:lstStyle/>
          <a:p>
            <a:r>
              <a:rPr lang="en-US" sz="6000" dirty="0" smtClean="0"/>
              <a:t>Good luck!</a:t>
            </a:r>
            <a:endParaRPr lang="en-US" sz="6000" dirty="0"/>
          </a:p>
        </p:txBody>
      </p:sp>
      <p:sp>
        <p:nvSpPr>
          <p:cNvPr id="9" name="TextBox 8"/>
          <p:cNvSpPr txBox="1"/>
          <p:nvPr/>
        </p:nvSpPr>
        <p:spPr>
          <a:xfrm>
            <a:off x="304800" y="228600"/>
            <a:ext cx="3810000" cy="1200329"/>
          </a:xfrm>
          <a:prstGeom prst="rect">
            <a:avLst/>
          </a:prstGeom>
          <a:noFill/>
        </p:spPr>
        <p:txBody>
          <a:bodyPr wrap="square" rtlCol="0">
            <a:spAutoFit/>
          </a:bodyPr>
          <a:lstStyle/>
          <a:p>
            <a:r>
              <a:rPr lang="en-US" sz="2400" dirty="0" smtClean="0"/>
              <a:t>Hollis Easter</a:t>
            </a:r>
            <a:br>
              <a:rPr lang="en-US" sz="2400" dirty="0" smtClean="0"/>
            </a:br>
            <a:r>
              <a:rPr lang="en-US" sz="2400" dirty="0" smtClean="0">
                <a:hlinkClick r:id="rId3"/>
              </a:rPr>
              <a:t>easter@holliseaster.com</a:t>
            </a:r>
            <a:r>
              <a:rPr lang="en-US" sz="2400" dirty="0" smtClean="0"/>
              <a:t>   </a:t>
            </a:r>
            <a:r>
              <a:rPr lang="en-US" sz="2400" dirty="0" smtClean="0">
                <a:hlinkClick r:id="rId4"/>
              </a:rPr>
              <a:t>holliseaster@gmail.com</a:t>
            </a:r>
            <a:r>
              <a:rPr lang="en-US" sz="2400" dirty="0" smtClean="0"/>
              <a:t> </a:t>
            </a:r>
            <a:endParaRPr lang="en-US" sz="2400" dirty="0"/>
          </a:p>
        </p:txBody>
      </p:sp>
      <p:sp>
        <p:nvSpPr>
          <p:cNvPr id="8" name="TextBox 7"/>
          <p:cNvSpPr txBox="1"/>
          <p:nvPr/>
        </p:nvSpPr>
        <p:spPr>
          <a:xfrm>
            <a:off x="4419600" y="533400"/>
            <a:ext cx="4343400" cy="523220"/>
          </a:xfrm>
          <a:prstGeom prst="rect">
            <a:avLst/>
          </a:prstGeom>
          <a:noFill/>
        </p:spPr>
        <p:txBody>
          <a:bodyPr wrap="square" rtlCol="0">
            <a:spAutoFit/>
          </a:bodyPr>
          <a:lstStyle/>
          <a:p>
            <a:r>
              <a:rPr lang="en-US" sz="2800" dirty="0" smtClean="0"/>
              <a:t>www.holliseaster.com/talks/</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91262"/>
            <a:ext cx="7543800" cy="414338"/>
          </a:xfrm>
        </p:spPr>
        <p:txBody>
          <a:bodyPr/>
          <a:lstStyle/>
          <a:p>
            <a:r>
              <a:rPr lang="en-US" dirty="0" smtClean="0"/>
              <a:t>By Glassblower		Most of us teach like this is our learner.</a:t>
            </a:r>
            <a:endParaRPr lang="en-US" dirty="0"/>
          </a:p>
        </p:txBody>
      </p:sp>
      <p:pic>
        <p:nvPicPr>
          <p:cNvPr id="5" name="Picture Placeholder 4" descr="Lange-MigrantMother02.jpg"/>
          <p:cNvPicPr>
            <a:picLocks noGrp="1" noChangeAspect="1"/>
          </p:cNvPicPr>
          <p:nvPr>
            <p:ph type="pic" idx="1"/>
          </p:nvPr>
        </p:nvPicPr>
        <p:blipFill>
          <a:blip r:embed="rId2" cstate="print"/>
          <a:stretch>
            <a:fillRect/>
          </a:stretch>
        </p:blipFill>
        <p:spPr>
          <a:xfrm>
            <a:off x="685800" y="351668"/>
            <a:ext cx="8229600" cy="5482971"/>
          </a:xfrm>
        </p:spPr>
      </p:pic>
      <p:sp>
        <p:nvSpPr>
          <p:cNvPr id="4" name="TextBox 3"/>
          <p:cNvSpPr txBox="1"/>
          <p:nvPr/>
        </p:nvSpPr>
        <p:spPr>
          <a:xfrm>
            <a:off x="8153400" y="6400800"/>
            <a:ext cx="301686"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38862"/>
            <a:ext cx="7315200" cy="566738"/>
          </a:xfrm>
        </p:spPr>
        <p:txBody>
          <a:bodyPr/>
          <a:lstStyle/>
          <a:p>
            <a:r>
              <a:rPr lang="en-US" dirty="0" smtClean="0"/>
              <a:t>“Migrant Mother” by Dorothea Lange</a:t>
            </a:r>
            <a:endParaRPr lang="en-US" dirty="0"/>
          </a:p>
        </p:txBody>
      </p:sp>
      <p:pic>
        <p:nvPicPr>
          <p:cNvPr id="5" name="Picture Placeholder 4" descr="Lange-MigrantMother02.jpg"/>
          <p:cNvPicPr>
            <a:picLocks noGrp="1" noChangeAspect="1"/>
          </p:cNvPicPr>
          <p:nvPr>
            <p:ph type="pic" idx="1"/>
          </p:nvPr>
        </p:nvPicPr>
        <p:blipFill>
          <a:blip r:embed="rId2" cstate="print"/>
          <a:srcRect t="21152" b="21152"/>
          <a:stretch>
            <a:fillRect/>
          </a:stretch>
        </p:blipFill>
        <p:spPr>
          <a:xfrm>
            <a:off x="457200" y="27083"/>
            <a:ext cx="8280400" cy="6210300"/>
          </a:xfrm>
        </p:spPr>
      </p:pic>
      <p:sp>
        <p:nvSpPr>
          <p:cNvPr id="6" name="TextBox 5"/>
          <p:cNvSpPr txBox="1"/>
          <p:nvPr/>
        </p:nvSpPr>
        <p:spPr>
          <a:xfrm>
            <a:off x="8153400" y="6400800"/>
            <a:ext cx="301686" cy="369332"/>
          </a:xfrm>
          <a:prstGeom prst="rect">
            <a:avLst/>
          </a:prstGeom>
          <a:noFill/>
        </p:spPr>
        <p:txBody>
          <a:bodyPr wrap="none" rtlCol="0">
            <a:spAutoFit/>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38862"/>
            <a:ext cx="7315200" cy="566738"/>
          </a:xfrm>
        </p:spPr>
        <p:txBody>
          <a:bodyPr/>
          <a:lstStyle/>
          <a:p>
            <a:r>
              <a:rPr lang="en-US" dirty="0" smtClean="0"/>
              <a:t>“Graduation” by Kenneth </a:t>
            </a:r>
            <a:r>
              <a:rPr lang="en-US" dirty="0" err="1" smtClean="0"/>
              <a:t>Hynek</a:t>
            </a:r>
            <a:endParaRPr lang="en-US" dirty="0"/>
          </a:p>
        </p:txBody>
      </p:sp>
      <p:pic>
        <p:nvPicPr>
          <p:cNvPr id="5" name="Picture Placeholder 4" descr="Lange-MigrantMother02.jpg"/>
          <p:cNvPicPr>
            <a:picLocks noGrp="1" noChangeAspect="1"/>
          </p:cNvPicPr>
          <p:nvPr>
            <p:ph type="pic" idx="1"/>
          </p:nvPr>
        </p:nvPicPr>
        <p:blipFill>
          <a:blip r:embed="rId2" cstate="print"/>
          <a:stretch>
            <a:fillRect/>
          </a:stretch>
        </p:blipFill>
        <p:spPr>
          <a:xfrm>
            <a:off x="457200" y="-38100"/>
            <a:ext cx="8280400" cy="6210300"/>
          </a:xfrm>
        </p:spPr>
      </p:pic>
      <p:sp>
        <p:nvSpPr>
          <p:cNvPr id="4" name="TextBox 3"/>
          <p:cNvSpPr txBox="1"/>
          <p:nvPr/>
        </p:nvSpPr>
        <p:spPr>
          <a:xfrm>
            <a:off x="8153400" y="6400800"/>
            <a:ext cx="301686"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400800"/>
            <a:ext cx="5638800" cy="414338"/>
          </a:xfrm>
        </p:spPr>
        <p:txBody>
          <a:bodyPr/>
          <a:lstStyle/>
          <a:p>
            <a:r>
              <a:rPr lang="en-US" dirty="0" err="1" smtClean="0"/>
              <a:t>Jabba</a:t>
            </a:r>
            <a:r>
              <a:rPr lang="en-US" dirty="0" smtClean="0"/>
              <a:t> the Hutt</a:t>
            </a:r>
            <a:endParaRPr lang="en-US" dirty="0"/>
          </a:p>
        </p:txBody>
      </p:sp>
      <p:pic>
        <p:nvPicPr>
          <p:cNvPr id="5" name="Picture Placeholder 4" descr="Lange-MigrantMother02.jpg"/>
          <p:cNvPicPr>
            <a:picLocks noGrp="1" noChangeAspect="1"/>
          </p:cNvPicPr>
          <p:nvPr>
            <p:ph type="pic" idx="1"/>
          </p:nvPr>
        </p:nvPicPr>
        <p:blipFill>
          <a:blip r:embed="rId2" cstate="print"/>
          <a:stretch>
            <a:fillRect/>
          </a:stretch>
        </p:blipFill>
        <p:spPr>
          <a:xfrm>
            <a:off x="1524001" y="-68569"/>
            <a:ext cx="6184598" cy="6559421"/>
          </a:xfrm>
        </p:spPr>
      </p:pic>
      <p:sp>
        <p:nvSpPr>
          <p:cNvPr id="4" name="TextBox 3"/>
          <p:cNvSpPr txBox="1"/>
          <p:nvPr/>
        </p:nvSpPr>
        <p:spPr>
          <a:xfrm>
            <a:off x="8153400" y="6400800"/>
            <a:ext cx="301686" cy="369332"/>
          </a:xfrm>
          <a:prstGeom prst="rect">
            <a:avLst/>
          </a:prstGeom>
          <a:noFill/>
        </p:spPr>
        <p:txBody>
          <a:bodyPr wrap="non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Lange-MigrantMother02.jpg"/>
          <p:cNvPicPr>
            <a:picLocks noGrp="1" noChangeAspect="1"/>
          </p:cNvPicPr>
          <p:nvPr>
            <p:ph type="pic" idx="1"/>
          </p:nvPr>
        </p:nvPicPr>
        <p:blipFill>
          <a:blip r:embed="rId2" cstate="print"/>
          <a:stretch>
            <a:fillRect/>
          </a:stretch>
        </p:blipFill>
        <p:spPr>
          <a:xfrm>
            <a:off x="1718804" y="-842352"/>
            <a:ext cx="5706391" cy="8542704"/>
          </a:xfrm>
        </p:spPr>
      </p:pic>
      <p:sp>
        <p:nvSpPr>
          <p:cNvPr id="6" name="TextBox 5"/>
          <p:cNvSpPr txBox="1"/>
          <p:nvPr/>
        </p:nvSpPr>
        <p:spPr>
          <a:xfrm>
            <a:off x="8153400" y="6400800"/>
            <a:ext cx="301686" cy="369332"/>
          </a:xfrm>
          <a:prstGeom prst="rect">
            <a:avLst/>
          </a:prstGeom>
          <a:noFill/>
        </p:spPr>
        <p:txBody>
          <a:bodyPr wrap="none" rtlCol="0">
            <a:spAutoFit/>
          </a:bodyPr>
          <a:lstStyle/>
          <a:p>
            <a:r>
              <a:rPr lang="en-US" dirty="0" smtClean="0"/>
              <a:t>1</a:t>
            </a:r>
            <a:endParaRPr lang="en-US" dirty="0"/>
          </a:p>
        </p:txBody>
      </p:sp>
      <p:sp>
        <p:nvSpPr>
          <p:cNvPr id="7" name="Rectangle 6"/>
          <p:cNvSpPr/>
          <p:nvPr/>
        </p:nvSpPr>
        <p:spPr>
          <a:xfrm>
            <a:off x="1295400" y="5715000"/>
            <a:ext cx="6477000" cy="1371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800" y="6138862"/>
            <a:ext cx="5257800" cy="566738"/>
          </a:xfrm>
        </p:spPr>
        <p:txBody>
          <a:bodyPr>
            <a:noAutofit/>
          </a:bodyPr>
          <a:lstStyle/>
          <a:p>
            <a:r>
              <a:rPr lang="en-US" sz="6000" dirty="0" smtClean="0"/>
              <a:t>This guy!</a:t>
            </a:r>
            <a:endParaRPr lang="en-US" sz="6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US" dirty="0" smtClean="0">
                <a:solidFill>
                  <a:schemeClr val="bg1"/>
                </a:solidFill>
                <a:latin typeface="Plantagenet Cherokee" pitchFamily="18" charset="0"/>
              </a:rPr>
              <a:t>Ground rules</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lstStyle/>
          <a:p>
            <a:r>
              <a:rPr lang="en-US" sz="5400" dirty="0" smtClean="0"/>
              <a:t>Questions are good! (flipchart)</a:t>
            </a:r>
          </a:p>
          <a:p>
            <a:r>
              <a:rPr lang="en-US" sz="5400" dirty="0" smtClean="0"/>
              <a:t>Try it!</a:t>
            </a:r>
          </a:p>
          <a:p>
            <a:r>
              <a:rPr lang="en-US" sz="5400" dirty="0" smtClean="0"/>
              <a:t>You are smart!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a:bodyPr>
          <a:lstStyle/>
          <a:p>
            <a:r>
              <a:rPr lang="en-US" dirty="0" smtClean="0">
                <a:solidFill>
                  <a:schemeClr val="bg1"/>
                </a:solidFill>
                <a:latin typeface="Plantagenet Cherokee" pitchFamily="18" charset="0"/>
              </a:rPr>
              <a:t>Small group 1</a:t>
            </a:r>
            <a:endParaRPr lang="en-US" dirty="0">
              <a:solidFill>
                <a:schemeClr val="bg1"/>
              </a:solidFill>
              <a:latin typeface="Plantagenet Cherokee" pitchFamily="18" charset="0"/>
            </a:endParaRPr>
          </a:p>
        </p:txBody>
      </p:sp>
      <p:sp>
        <p:nvSpPr>
          <p:cNvPr id="3" name="Content Placeholder 2"/>
          <p:cNvSpPr>
            <a:spLocks noGrp="1"/>
          </p:cNvSpPr>
          <p:nvPr>
            <p:ph idx="1"/>
          </p:nvPr>
        </p:nvSpPr>
        <p:spPr/>
        <p:txBody>
          <a:bodyPr/>
          <a:lstStyle/>
          <a:p>
            <a:r>
              <a:rPr lang="en-US" sz="5400" dirty="0" smtClean="0"/>
              <a:t>Name / where you’re from</a:t>
            </a:r>
          </a:p>
          <a:p>
            <a:r>
              <a:rPr lang="en-US" sz="5400" dirty="0" smtClean="0"/>
              <a:t>Most unusual training</a:t>
            </a:r>
          </a:p>
          <a:p>
            <a:r>
              <a:rPr lang="en-US" sz="5400" dirty="0" smtClean="0"/>
              <a:t>Your roles at work</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470</Words>
  <Application>Microsoft Office PowerPoint</Application>
  <PresentationFormat>On-screen Show (4:3)</PresentationFormat>
  <Paragraphs>75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Strength In Numbers Hollis Easter</vt:lpstr>
      <vt:lpstr>Who is this bozo, and why is he talking to me?</vt:lpstr>
      <vt:lpstr>By Glassblower  Most of us teach like this is our learner.</vt:lpstr>
      <vt:lpstr>“Migrant Mother” by Dorothea Lange</vt:lpstr>
      <vt:lpstr>“Graduation” by Kenneth Hynek</vt:lpstr>
      <vt:lpstr>Jabba the Hutt</vt:lpstr>
      <vt:lpstr>This guy!</vt:lpstr>
      <vt:lpstr>Ground rules</vt:lpstr>
      <vt:lpstr>Small group 1</vt:lpstr>
      <vt:lpstr>Small group 2</vt:lpstr>
      <vt:lpstr>Small group 3</vt:lpstr>
      <vt:lpstr>Small group 4</vt:lpstr>
      <vt:lpstr>Small group 5</vt:lpstr>
      <vt:lpstr>How did it go?</vt:lpstr>
      <vt:lpstr>Socratic questions</vt:lpstr>
      <vt:lpstr>WAIT: Why am I talking?</vt:lpstr>
      <vt:lpstr>Adult learning theory</vt:lpstr>
      <vt:lpstr>Elaboration</vt:lpstr>
      <vt:lpstr>ADDIE</vt:lpstr>
      <vt:lpstr>What the instructor does</vt:lpstr>
      <vt:lpstr>Questions</vt:lpstr>
      <vt:lpstr>Questions</vt:lpstr>
      <vt:lpstr>Good luck!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Hollis A. Easter</dc:creator>
  <cp:lastModifiedBy>Hollis A. Easter</cp:lastModifiedBy>
  <cp:revision>36</cp:revision>
  <dcterms:created xsi:type="dcterms:W3CDTF">2010-05-25T04:23:20Z</dcterms:created>
  <dcterms:modified xsi:type="dcterms:W3CDTF">2010-05-25T15:39:29Z</dcterms:modified>
</cp:coreProperties>
</file>